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5/27/2022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5/27/2022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5/27/2022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5/27/2022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5/27/2022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5/27/2022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5/27/2022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5/27/2022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5/27/2022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5/27/2022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5/27/2022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5/27/2022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1316-1564-44AA-A7EC-2C4281DC122E}"/>
              </a:ext>
            </a:extLst>
          </p:cNvPr>
          <p:cNvSpPr>
            <a:spLocks noGrp="1"/>
          </p:cNvSpPr>
          <p:nvPr>
            <p:ph type="ctrTitle"/>
          </p:nvPr>
        </p:nvSpPr>
        <p:spPr/>
        <p:txBody>
          <a:bodyPr/>
          <a:lstStyle/>
          <a:p>
            <a:r>
              <a:rPr lang="en-US" sz="6000" b="1" dirty="0">
                <a:solidFill>
                  <a:srgbClr val="000000"/>
                </a:solidFill>
                <a:latin typeface="Times New Roman" panose="02020603050405020304" pitchFamily="18" charset="0"/>
                <a:ea typeface="Calibri" panose="020F0502020204030204" pitchFamily="34" charset="0"/>
              </a:rPr>
              <a:t>Internal or psychological factors: </a:t>
            </a:r>
            <a:br>
              <a:rPr lang="en-US" sz="6000" dirty="0">
                <a:solidFill>
                  <a:srgbClr val="000000"/>
                </a:solidFill>
                <a:latin typeface="Times New Roman" panose="02020603050405020304" pitchFamily="18" charset="0"/>
                <a:ea typeface="Calibri" panose="020F0502020204030204" pitchFamily="34" charset="0"/>
              </a:rPr>
            </a:br>
            <a:r>
              <a:rPr lang="en-US" sz="4800" u="sng" dirty="0">
                <a:solidFill>
                  <a:srgbClr val="000000"/>
                </a:solidFill>
                <a:latin typeface="Times New Roman" panose="02020603050405020304" pitchFamily="18" charset="0"/>
                <a:ea typeface="Calibri" panose="020F0502020204030204" pitchFamily="34" charset="0"/>
              </a:rPr>
              <a:t>Perception</a:t>
            </a:r>
            <a:endParaRPr lang="fr-CA" u="sng" dirty="0"/>
          </a:p>
        </p:txBody>
      </p:sp>
      <p:sp>
        <p:nvSpPr>
          <p:cNvPr id="3" name="Subtitle 2">
            <a:extLst>
              <a:ext uri="{FF2B5EF4-FFF2-40B4-BE49-F238E27FC236}">
                <a16:creationId xmlns:a16="http://schemas.microsoft.com/office/drawing/2014/main" id="{4FA175E6-DA86-43AC-94CE-45D9588B8291}"/>
              </a:ext>
            </a:extLst>
          </p:cNvPr>
          <p:cNvSpPr>
            <a:spLocks noGrp="1"/>
          </p:cNvSpPr>
          <p:nvPr>
            <p:ph type="subTitle" idx="1"/>
          </p:nvPr>
        </p:nvSpPr>
        <p:spPr/>
        <p:txBody>
          <a:bodyPr/>
          <a:lstStyle/>
          <a:p>
            <a:r>
              <a:rPr lang="fr-CA" dirty="0"/>
              <a:t>Lesson-6</a:t>
            </a:r>
          </a:p>
        </p:txBody>
      </p:sp>
    </p:spTree>
    <p:extLst>
      <p:ext uri="{BB962C8B-B14F-4D97-AF65-F5344CB8AC3E}">
        <p14:creationId xmlns:p14="http://schemas.microsoft.com/office/powerpoint/2010/main" val="3235196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4818E-19D2-44F3-83E3-14599F1E4BA2}"/>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6E3E8F82-31B8-4F7E-9B98-ADBDAD19B4F1}"/>
              </a:ext>
            </a:extLst>
          </p:cNvPr>
          <p:cNvSpPr>
            <a:spLocks noGrp="1"/>
          </p:cNvSpPr>
          <p:nvPr>
            <p:ph idx="1"/>
          </p:nvPr>
        </p:nvSpPr>
        <p:spPr/>
        <p:txBody>
          <a:bodyPr/>
          <a:lstStyle/>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Internal or psychological factors: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Perception</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Motivation</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Emotion</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Attention</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Comprehension </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Memory</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Learning</a:t>
            </a:r>
          </a:p>
          <a:p>
            <a:endParaRPr lang="fr-CA" dirty="0"/>
          </a:p>
        </p:txBody>
      </p:sp>
    </p:spTree>
    <p:extLst>
      <p:ext uri="{BB962C8B-B14F-4D97-AF65-F5344CB8AC3E}">
        <p14:creationId xmlns:p14="http://schemas.microsoft.com/office/powerpoint/2010/main" val="4230378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9B79A-4123-41E5-9AEA-11CA8C96BE8F}"/>
              </a:ext>
            </a:extLst>
          </p:cNvPr>
          <p:cNvSpPr>
            <a:spLocks noGrp="1"/>
          </p:cNvSpPr>
          <p:nvPr>
            <p:ph type="title"/>
          </p:nvPr>
        </p:nvSpPr>
        <p:spPr/>
        <p:txBody>
          <a:bodyPr/>
          <a:lstStyle/>
          <a:p>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CUSTOMER PERCEPTION </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2CFE086C-08A5-433F-BD33-B1574550DAE6}"/>
              </a:ext>
            </a:extLst>
          </p:cNvPr>
          <p:cNvSpPr>
            <a:spLocks noGrp="1"/>
          </p:cNvSpPr>
          <p:nvPr>
            <p:ph idx="1"/>
          </p:nvPr>
        </p:nvSpPr>
        <p:spPr/>
        <p:txBody>
          <a:bodyPr/>
          <a:lstStyle/>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In this chapter we shall review three approaches for perception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A marketing concept that encompasses a customer's impression, awareness and/or consciousness about a company or its offerings. Customer perception is typically affected by advertising, reviews, public relations, social media, personal experiences and other channels.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682075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59CB0-80D6-4FD8-B6B2-812352097D19}"/>
              </a:ext>
            </a:extLst>
          </p:cNvPr>
          <p:cNvSpPr>
            <a:spLocks noGrp="1"/>
          </p:cNvSpPr>
          <p:nvPr>
            <p:ph type="title"/>
          </p:nvPr>
        </p:nvSpPr>
        <p:spPr>
          <a:xfrm>
            <a:off x="1069848" y="484632"/>
            <a:ext cx="10058400" cy="875817"/>
          </a:xfrm>
        </p:spPr>
        <p:txBody>
          <a:bodyPr>
            <a:normAutofit fontScale="90000"/>
          </a:bodyPr>
          <a:lstStyle/>
          <a:p>
            <a:r>
              <a:rPr lang="en-US" sz="4400" b="1" dirty="0">
                <a:solidFill>
                  <a:srgbClr val="212121"/>
                </a:solidFill>
                <a:latin typeface="Times New Roman" panose="02020603050405020304" pitchFamily="18" charset="0"/>
                <a:ea typeface="Calibri" panose="020F0502020204030204" pitchFamily="34" charset="0"/>
                <a:cs typeface="Arial" panose="020B0604020202020204" pitchFamily="34" charset="0"/>
              </a:rPr>
              <a:t>Approach n.1- The three stages </a:t>
            </a:r>
            <a:br>
              <a:rPr lang="en-US" sz="44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30F36313-C048-4610-A0F7-14B2E445BE9A}"/>
              </a:ext>
            </a:extLst>
          </p:cNvPr>
          <p:cNvSpPr>
            <a:spLocks noGrp="1"/>
          </p:cNvSpPr>
          <p:nvPr>
            <p:ph idx="1"/>
          </p:nvPr>
        </p:nvSpPr>
        <p:spPr>
          <a:xfrm>
            <a:off x="379141" y="1360449"/>
            <a:ext cx="10749107" cy="4811751"/>
          </a:xfrm>
        </p:spPr>
        <p:txBody>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Consumer perception refers to the process by which a customer selects, organizes, and interprets information/stimuli inputs to create a meaningful picture of the brand or the product. It is a three stage process that translates raw stimuli into meaningful information.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Each individual interprets the meaning of stimulus in a manner consistent with his/her own unique biases, needs and expectations</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 Three stages of perception</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are exposure, attention and interpretation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pic>
        <p:nvPicPr>
          <p:cNvPr id="4" name="Picture 3">
            <a:extLst>
              <a:ext uri="{FF2B5EF4-FFF2-40B4-BE49-F238E27FC236}">
                <a16:creationId xmlns:a16="http://schemas.microsoft.com/office/drawing/2014/main" id="{C793156D-FC92-48CE-A2DA-D243533B5C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5472" y="4131526"/>
            <a:ext cx="9335440" cy="1366025"/>
          </a:xfrm>
          <a:prstGeom prst="rect">
            <a:avLst/>
          </a:prstGeom>
          <a:noFill/>
          <a:ln>
            <a:noFill/>
          </a:ln>
        </p:spPr>
      </p:pic>
    </p:spTree>
    <p:extLst>
      <p:ext uri="{BB962C8B-B14F-4D97-AF65-F5344CB8AC3E}">
        <p14:creationId xmlns:p14="http://schemas.microsoft.com/office/powerpoint/2010/main" val="4011223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E2857-D3C0-40A2-964D-804B90846192}"/>
              </a:ext>
            </a:extLst>
          </p:cNvPr>
          <p:cNvSpPr>
            <a:spLocks noGrp="1"/>
          </p:cNvSpPr>
          <p:nvPr>
            <p:ph idx="1"/>
          </p:nvPr>
        </p:nvSpPr>
        <p:spPr>
          <a:xfrm>
            <a:off x="289932" y="468351"/>
            <a:ext cx="10838316" cy="5703849"/>
          </a:xfrm>
        </p:spPr>
        <p:txBody>
          <a:bodyPr>
            <a:normAutofit/>
          </a:bodyPr>
          <a:lstStyle/>
          <a:p>
            <a:pPr marL="0" marR="0" indent="0">
              <a:lnSpc>
                <a:spcPct val="107000"/>
              </a:lnSpc>
              <a:spcBef>
                <a:spcPts val="0"/>
              </a:spcBef>
              <a:spcAft>
                <a:spcPts val="0"/>
              </a:spcAft>
              <a:buNone/>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In simpler terms, it is how a customer see's a particular brand with whatever he or she has been able to understand by watching the products, its promotions, feedback etc. It is the image of that particular brand in the mind of the customer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PERCEPTION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 process through which individuals are: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exposed to information,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attend to the information, and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comprehend the information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Exposure: </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consumers receive information through their senses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Attention: </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consumers allocate processing capacity to a stimulus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Comprehension: </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consumers interpret the information to obtain meaning from it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662428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BA93CD-69DC-47DB-A2EC-948B7F4688B2}"/>
              </a:ext>
            </a:extLst>
          </p:cNvPr>
          <p:cNvSpPr>
            <a:spLocks noGrp="1"/>
          </p:cNvSpPr>
          <p:nvPr>
            <p:ph idx="1"/>
          </p:nvPr>
        </p:nvSpPr>
        <p:spPr>
          <a:xfrm>
            <a:off x="468351" y="535259"/>
            <a:ext cx="10659897" cy="5636941"/>
          </a:xfrm>
        </p:spPr>
        <p:txBody>
          <a:bodyPr>
            <a:normAutofit fontScale="77500" lnSpcReduction="20000"/>
          </a:bodyPr>
          <a:lstStyle/>
          <a:p>
            <a:pPr marL="0" marR="0">
              <a:lnSpc>
                <a:spcPct val="107000"/>
              </a:lnSpc>
              <a:spcBef>
                <a:spcPts val="0"/>
              </a:spcBef>
              <a:spcAft>
                <a:spcPts val="0"/>
              </a:spcAft>
            </a:pPr>
            <a:r>
              <a:rPr lang="en-US" b="1" i="1" dirty="0">
                <a:solidFill>
                  <a:srgbClr val="002060"/>
                </a:solidFill>
                <a:highlight>
                  <a:srgbClr val="FFFF00"/>
                </a:highlight>
                <a:latin typeface="Times New Roman" panose="02020603050405020304" pitchFamily="18" charset="0"/>
                <a:ea typeface="Calibri" panose="020F0502020204030204" pitchFamily="34" charset="0"/>
                <a:cs typeface="Arial" panose="020B0604020202020204" pitchFamily="34" charset="0"/>
              </a:rPr>
              <a:t>THE EXPOSURE STAGE:</a:t>
            </a: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a consumer's sensory organs are activated by a stimulus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strike="sngStrike" dirty="0">
                <a:solidFill>
                  <a:srgbClr val="002060"/>
                </a:solidFill>
                <a:latin typeface="Times New Roman" panose="02020603050405020304" pitchFamily="18" charset="0"/>
                <a:ea typeface="Calibri" panose="020F0502020204030204" pitchFamily="34" charset="0"/>
                <a:cs typeface="Arial" panose="020B0604020202020204" pitchFamily="34" charset="0"/>
              </a:rPr>
              <a:t>s</a:t>
            </a: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ensation: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the stimulation of a person's sensory receptors and the transmission of the sensory information to the brain Whether or not a stimulus is actually detected depends on its intensity: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absolute threshold: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the lowest level at which a stimulus can be detected, in other words, it’s the lowest point at which an individual can experience a sensation. (Why do TV commercials seem louder than the program material?)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subliminal perception: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the idea that stimuli presented below the level of conscious awareness might influence behavior and feelings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Consumer Adaptation: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the amount or level of the stimulus to which the consumer has become accustomed a reference point to which changes in the level of the stimulus are compared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Butterfly Curve: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at the adaptation level, consumer preference for a stimulus declines because the person has become habituated to the stimulus preference for a stimulus is greatest at points just higher or lower than the adaptation level (Why are fashions constantly changing?)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highlight>
                  <a:srgbClr val="FFFF00"/>
                </a:highlight>
                <a:latin typeface="Times New Roman" panose="02020603050405020304" pitchFamily="18" charset="0"/>
                <a:ea typeface="Calibri" panose="020F0502020204030204" pitchFamily="34" charset="0"/>
                <a:cs typeface="Arial" panose="020B0604020202020204" pitchFamily="34" charset="0"/>
              </a:rPr>
              <a:t>THE ATTENTION STAGE</a:t>
            </a: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The allocation of cognitive capacity to an object or task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Types of Attention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 </a:t>
            </a: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voluntary attention: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consumers actively search out information that has personal relevance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 </a:t>
            </a: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selective attention: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consumers selectively focus attention on relevant information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 </a:t>
            </a: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involuntary attention: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consumer is exposed to something surprising, novel, threatening, or unexpected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highlight>
                  <a:srgbClr val="FFFF00"/>
                </a:highlight>
                <a:latin typeface="Times New Roman" panose="02020603050405020304" pitchFamily="18" charset="0"/>
                <a:ea typeface="Calibri" panose="020F0502020204030204" pitchFamily="34" charset="0"/>
                <a:cs typeface="Arial" panose="020B0604020202020204" pitchFamily="34" charset="0"/>
              </a:rPr>
              <a:t>THE COMPREHENSION STAGE</a:t>
            </a: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Interpretation processes: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people draw upon their experience, memory and expectations to attach meaning to a stimulus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Expectations: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prior beliefs about what should happen in a given situation can influence the interpretation of information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i="1" dirty="0">
                <a:solidFill>
                  <a:srgbClr val="002060"/>
                </a:solidFill>
                <a:latin typeface="Times New Roman" panose="02020603050405020304" pitchFamily="18" charset="0"/>
                <a:ea typeface="Calibri" panose="020F0502020204030204" pitchFamily="34" charset="0"/>
                <a:cs typeface="Arial" panose="020B0604020202020204" pitchFamily="34" charset="0"/>
              </a:rPr>
              <a:t>Semiotics: </a:t>
            </a: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how it is that people interpret meaning from signs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002060"/>
                </a:solidFill>
                <a:latin typeface="Times New Roman" panose="02020603050405020304" pitchFamily="18" charset="0"/>
                <a:ea typeface="Calibri" panose="020F0502020204030204" pitchFamily="34" charset="0"/>
                <a:cs typeface="Arial" panose="020B0604020202020204" pitchFamily="34" charset="0"/>
              </a:rPr>
              <a:t> signs: words, gestures, pictures, products, and logos used to communicate information </a:t>
            </a:r>
            <a:endParaRPr lang="en-US" i="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881431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AB58-2E58-4AC6-A21B-43EA837907C9}"/>
              </a:ext>
            </a:extLst>
          </p:cNvPr>
          <p:cNvSpPr>
            <a:spLocks noGrp="1"/>
          </p:cNvSpPr>
          <p:nvPr>
            <p:ph type="title"/>
          </p:nvPr>
        </p:nvSpPr>
        <p:spPr>
          <a:xfrm>
            <a:off x="1069848" y="484632"/>
            <a:ext cx="10058400" cy="764305"/>
          </a:xfrm>
        </p:spPr>
        <p:txBody>
          <a:bodyPr>
            <a:normAutofit fontScale="90000"/>
          </a:bodyPr>
          <a:lstStyle/>
          <a:p>
            <a:r>
              <a:rPr lang="en-US" sz="4900" b="1" dirty="0">
                <a:solidFill>
                  <a:srgbClr val="000000"/>
                </a:solidFill>
                <a:latin typeface="Times New Roman" panose="02020603050405020304" pitchFamily="18" charset="0"/>
                <a:ea typeface="Calibri" panose="020F0502020204030204" pitchFamily="34" charset="0"/>
              </a:rPr>
              <a:t>Approach n.2: Cognitive Map</a:t>
            </a:r>
            <a:br>
              <a:rPr lang="en-US" sz="4900"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BDA9885D-BFF8-410A-924E-3AB5FA1AC591}"/>
              </a:ext>
            </a:extLst>
          </p:cNvPr>
          <p:cNvSpPr>
            <a:spLocks noGrp="1"/>
          </p:cNvSpPr>
          <p:nvPr>
            <p:ph idx="1"/>
          </p:nvPr>
        </p:nvSpPr>
        <p:spPr>
          <a:xfrm>
            <a:off x="267629" y="1070517"/>
            <a:ext cx="10860619" cy="5101683"/>
          </a:xfrm>
        </p:spPr>
        <p:txBody>
          <a:bodyPr>
            <a:normAutofit/>
          </a:bodyPr>
          <a:lstStyle/>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The buying behavior of consumers is influenced by a number of internal or psychological factors.  </a:t>
            </a:r>
          </a:p>
          <a:p>
            <a:pPr marL="0" marR="0" indent="0">
              <a:spcBef>
                <a:spcPts val="0"/>
              </a:spcBef>
              <a:spcAft>
                <a:spcPts val="0"/>
              </a:spcAft>
              <a:buNone/>
            </a:pP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Human beings have considerably more than five senses. Apart from the basic five (touch, taste, smell, sight, hearing) there are senses of direction, the sense of balance, a clear knowledge of which way is down, and so forth. Each sense is feeding information to the brain constantly, and the amount of information being collected would seriously overload the system if one took it all in. The brain therefore selects from the environment around the individual and cuts out the extraneous noise. </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In effect, the brain makes automatic decisions as to what is relevant and what is not. Even though there may be many things happening around you, you are unaware of most of them; in fact, experiments have shown that some information is filtered out by the optic nerve even before it gets to the brain. People quickly learn to ignore extraneous noises: for example, as a visitor to someone else’s home you may be sharply aware of a loudly ticking clock, whereas your host may be entirely used to it, and unaware of it except when making a conscious effort to check that the clock is still running. </a:t>
            </a:r>
          </a:p>
          <a:p>
            <a:pPr marL="0" marR="0">
              <a:lnSpc>
                <a:spcPct val="107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Therefore, the information entering the brain does not provide a complete view of the world around you. When the individual constructs a world-view, she then assembles the remaining information to map what is happening in the outside world. Any gaps (and there will, of course, be plenty of these) will be filled in with imagination and experience.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329233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AB58-2E58-4AC6-A21B-43EA837907C9}"/>
              </a:ext>
            </a:extLst>
          </p:cNvPr>
          <p:cNvSpPr>
            <a:spLocks noGrp="1"/>
          </p:cNvSpPr>
          <p:nvPr>
            <p:ph type="title"/>
          </p:nvPr>
        </p:nvSpPr>
        <p:spPr>
          <a:xfrm>
            <a:off x="1069848" y="484632"/>
            <a:ext cx="10058400" cy="764305"/>
          </a:xfrm>
        </p:spPr>
        <p:txBody>
          <a:bodyPr>
            <a:normAutofit fontScale="90000"/>
          </a:bodyPr>
          <a:lstStyle/>
          <a:p>
            <a:r>
              <a:rPr lang="en-US" sz="4900" b="1" dirty="0">
                <a:solidFill>
                  <a:srgbClr val="000000"/>
                </a:solidFill>
                <a:latin typeface="Times New Roman" panose="02020603050405020304" pitchFamily="18" charset="0"/>
                <a:ea typeface="Calibri" panose="020F0502020204030204" pitchFamily="34" charset="0"/>
              </a:rPr>
              <a:t>Approach n.2: Cognitive Map</a:t>
            </a:r>
            <a:br>
              <a:rPr lang="en-US" sz="4900"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BDA9885D-BFF8-410A-924E-3AB5FA1AC591}"/>
              </a:ext>
            </a:extLst>
          </p:cNvPr>
          <p:cNvSpPr>
            <a:spLocks noGrp="1"/>
          </p:cNvSpPr>
          <p:nvPr>
            <p:ph idx="1"/>
          </p:nvPr>
        </p:nvSpPr>
        <p:spPr>
          <a:xfrm>
            <a:off x="221673" y="762001"/>
            <a:ext cx="11707091" cy="5410200"/>
          </a:xfrm>
        </p:spPr>
        <p:txBody>
          <a:bodyPr>
            <a:normAutofit fontScale="92500" lnSpcReduction="20000"/>
          </a:bodyPr>
          <a:lstStyle/>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latin typeface="Times New Roman" panose="02020603050405020304" pitchFamily="18" charset="0"/>
                <a:ea typeface="Calibri" panose="020F0502020204030204" pitchFamily="34" charset="0"/>
                <a:cs typeface="Arial" panose="020B0604020202020204" pitchFamily="34" charset="0"/>
              </a:rPr>
              <a:t>The cognitive map </a:t>
            </a:r>
            <a:r>
              <a:rPr lang="en-US" dirty="0">
                <a:latin typeface="Times New Roman" panose="02020603050405020304" pitchFamily="18" charset="0"/>
                <a:ea typeface="Calibri" panose="020F0502020204030204" pitchFamily="34" charset="0"/>
                <a:cs typeface="Arial" panose="020B0604020202020204" pitchFamily="34" charset="0"/>
              </a:rPr>
              <a:t>is therefore not a ‘photograph’; it is a construct of the imagination. This mapping will be affected by the following factors: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1. Subjectivity: </a:t>
            </a:r>
            <a:r>
              <a:rPr lang="en-US" dirty="0">
                <a:solidFill>
                  <a:srgbClr val="000000"/>
                </a:solidFill>
                <a:latin typeface="Times New Roman" panose="02020603050405020304" pitchFamily="18" charset="0"/>
                <a:ea typeface="Calibri" panose="020F0502020204030204" pitchFamily="34" charset="0"/>
              </a:rPr>
              <a:t>This is the existing world-view within the individual, and is unique to that individual. </a:t>
            </a:r>
          </a:p>
          <a:p>
            <a:pPr marL="0" marR="0">
              <a:spcBef>
                <a:spcPts val="0"/>
              </a:spcBef>
              <a:spcAft>
                <a:spcPts val="0"/>
              </a:spcAft>
            </a:pP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2. Categorization: </a:t>
            </a:r>
            <a:r>
              <a:rPr lang="en-US" dirty="0">
                <a:solidFill>
                  <a:srgbClr val="000000"/>
                </a:solidFill>
                <a:latin typeface="Times New Roman" panose="02020603050405020304" pitchFamily="18" charset="0"/>
                <a:ea typeface="Calibri" panose="020F0502020204030204" pitchFamily="34" charset="0"/>
              </a:rPr>
              <a:t>This is the ‘pigeonholing’ of information, and the pre-judging of events and products. This can happen through a process known as chunking, whereby the individual organizes information into chunks of related items. For example, a picture seen while a particular piece of music is playing might be chunked as one item in the memory, so that sight of the picture evokes the music and vice versa. </a:t>
            </a:r>
          </a:p>
          <a:p>
            <a:pPr marL="0" marR="0">
              <a:spcBef>
                <a:spcPts val="0"/>
              </a:spcBef>
              <a:spcAft>
                <a:spcPts val="0"/>
              </a:spcAft>
            </a:pP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3. Selectivity: </a:t>
            </a:r>
            <a:r>
              <a:rPr lang="en-US" dirty="0">
                <a:solidFill>
                  <a:srgbClr val="000000"/>
                </a:solidFill>
                <a:latin typeface="Times New Roman" panose="02020603050405020304" pitchFamily="18" charset="0"/>
                <a:ea typeface="Calibri" panose="020F0502020204030204" pitchFamily="34" charset="0"/>
              </a:rPr>
              <a:t>This is the degree to which the brain is selecting from the environment. It is a function of how much is going on around the individual, and also of how selective (concentrated) the individual is on the current task. Selectivity is also subjective: some people are a great deal more selective than others. </a:t>
            </a:r>
          </a:p>
          <a:p>
            <a:pPr marL="0" marR="0">
              <a:spcBef>
                <a:spcPts val="0"/>
              </a:spcBef>
              <a:spcAft>
                <a:spcPts val="0"/>
              </a:spcAft>
            </a:pP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4. Expectation: </a:t>
            </a:r>
            <a:r>
              <a:rPr lang="en-US" dirty="0">
                <a:solidFill>
                  <a:srgbClr val="000000"/>
                </a:solidFill>
                <a:latin typeface="Times New Roman" panose="02020603050405020304" pitchFamily="18" charset="0"/>
                <a:ea typeface="Calibri" panose="020F0502020204030204" pitchFamily="34" charset="0"/>
              </a:rPr>
              <a:t>These lead individuals to interpret later information in a specific way. For example, number 13 and the B letter can be mixed in some occasion. </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 </a:t>
            </a:r>
          </a:p>
          <a:p>
            <a:pPr marL="0" marR="0">
              <a:lnSpc>
                <a:spcPct val="107000"/>
              </a:lnSpc>
              <a:spcBef>
                <a:spcPts val="0"/>
              </a:spcBef>
              <a:spcAft>
                <a:spcPts val="0"/>
              </a:spcAft>
            </a:pPr>
            <a:r>
              <a:rPr lang="en-US" b="1" dirty="0">
                <a:latin typeface="Calibri" panose="020F0502020204030204" pitchFamily="34" charset="0"/>
                <a:ea typeface="Calibri" panose="020F0502020204030204" pitchFamily="34" charset="0"/>
                <a:cs typeface="Arial" panose="020B0604020202020204" pitchFamily="34" charset="0"/>
              </a:rPr>
              <a:t>5. Past experience</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dirty="0">
                <a:latin typeface="Calibri" panose="020F0502020204030204" pitchFamily="34" charset="0"/>
                <a:ea typeface="Calibri" panose="020F0502020204030204" pitchFamily="34" charset="0"/>
                <a:cs typeface="Arial" panose="020B0604020202020204" pitchFamily="34" charset="0"/>
              </a:rPr>
              <a:t>:</a:t>
            </a:r>
            <a:r>
              <a:rPr lang="en-US" dirty="0">
                <a:latin typeface="Times New Roman" panose="02020603050405020304" pitchFamily="18" charset="0"/>
                <a:ea typeface="Calibri" panose="020F0502020204030204" pitchFamily="34" charset="0"/>
                <a:cs typeface="Arial" panose="020B0604020202020204" pitchFamily="34" charset="0"/>
              </a:rPr>
              <a:t>This leads us to interpret later experience in the light of what we already know. Psychologists call this the law of primacy, Sometimes, sights, smells or sounds from our past will trigger off inappropriate responses: the smell of bread baking may recall a village bakery from twenty years ago, but in fact the smell could have been artificially generated by an aerosol spray near the supermarket bread counter.</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870558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AB58-2E58-4AC6-A21B-43EA837907C9}"/>
              </a:ext>
            </a:extLst>
          </p:cNvPr>
          <p:cNvSpPr>
            <a:spLocks noGrp="1"/>
          </p:cNvSpPr>
          <p:nvPr>
            <p:ph type="title"/>
          </p:nvPr>
        </p:nvSpPr>
        <p:spPr>
          <a:xfrm>
            <a:off x="1069848" y="484632"/>
            <a:ext cx="10058400" cy="764305"/>
          </a:xfrm>
        </p:spPr>
        <p:txBody>
          <a:bodyPr>
            <a:normAutofit fontScale="90000"/>
          </a:bodyPr>
          <a:lstStyle/>
          <a:p>
            <a:r>
              <a:rPr lang="en-US" sz="4900" b="1" dirty="0">
                <a:solidFill>
                  <a:srgbClr val="000000"/>
                </a:solidFill>
                <a:latin typeface="Times New Roman" panose="02020603050405020304" pitchFamily="18" charset="0"/>
                <a:ea typeface="Calibri" panose="020F0502020204030204" pitchFamily="34" charset="0"/>
              </a:rPr>
              <a:t>Approach n.2: Cognitive Map</a:t>
            </a:r>
            <a:br>
              <a:rPr lang="en-US" sz="4900"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BDA9885D-BFF8-410A-924E-3AB5FA1AC591}"/>
              </a:ext>
            </a:extLst>
          </p:cNvPr>
          <p:cNvSpPr>
            <a:spLocks noGrp="1"/>
          </p:cNvSpPr>
          <p:nvPr>
            <p:ph idx="1"/>
          </p:nvPr>
        </p:nvSpPr>
        <p:spPr>
          <a:xfrm>
            <a:off x="267629" y="1070517"/>
            <a:ext cx="10860619" cy="5101683"/>
          </a:xfrm>
        </p:spPr>
        <p:txBody>
          <a:bodyPr>
            <a:normAutofit/>
          </a:bodyPr>
          <a:lstStyle/>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An example of cognitive mapping as applied to perception of product quality might run as follows. </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The consumer uses the input selector to select clues and assign values to them. For quality, the cues are typically price, brand name and retailer name. There are strong positive relationships between price and quality in most consumers’ perceptions, and brand name and quality; although the retailer’s name is less significant, it still carries some weight. </a:t>
            </a:r>
          </a:p>
          <a:p>
            <a:pPr marL="0" marR="0">
              <a:lnSpc>
                <a:spcPct val="107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For example, many consumers would feel confident that Big Bazaar would sell higher-quality items than the local corner shop, but might be less able to distinguish between Food Bazaar and Giant hyper store. The information is subjective in that the consumer will base decisions on the selected information. Each of us selects differently from the environment and each of us has differing views. Information about quality will be pigeonholed, or categorized: the individual may put </a:t>
            </a:r>
            <a:r>
              <a:rPr lang="en-US" dirty="0" err="1">
                <a:latin typeface="Times New Roman" panose="02020603050405020304" pitchFamily="18" charset="0"/>
                <a:ea typeface="Calibri" panose="020F0502020204030204" pitchFamily="34" charset="0"/>
                <a:cs typeface="Arial" panose="020B0604020202020204" pitchFamily="34" charset="0"/>
              </a:rPr>
              <a:t>Scoda</a:t>
            </a:r>
            <a:r>
              <a:rPr lang="en-US" dirty="0">
                <a:latin typeface="Times New Roman" panose="02020603050405020304" pitchFamily="18" charset="0"/>
                <a:ea typeface="Calibri" panose="020F0502020204030204" pitchFamily="34" charset="0"/>
                <a:cs typeface="Arial" panose="020B0604020202020204" pitchFamily="34" charset="0"/>
              </a:rPr>
              <a:t> Octavia in the same category as Mercedes Benz</a:t>
            </a:r>
            <a:r>
              <a:rPr lang="en-US" dirty="0">
                <a:latin typeface="Calibri" panose="020F0502020204030204" pitchFamily="34" charset="0"/>
                <a:ea typeface="Calibri" panose="020F0502020204030204" pitchFamily="34" charset="0"/>
                <a:cs typeface="Arial" panose="020B0604020202020204" pitchFamily="34" charset="0"/>
              </a:rPr>
              <a:t> or perhaps put Sony in the same slot as Aiwa.</a:t>
            </a:r>
          </a:p>
          <a:p>
            <a:endParaRPr lang="fr-CA" dirty="0"/>
          </a:p>
        </p:txBody>
      </p:sp>
    </p:spTree>
    <p:extLst>
      <p:ext uri="{BB962C8B-B14F-4D97-AF65-F5344CB8AC3E}">
        <p14:creationId xmlns:p14="http://schemas.microsoft.com/office/powerpoint/2010/main" val="2404366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0DF12-A3A8-4A5D-B510-243F9065AEF7}"/>
              </a:ext>
            </a:extLst>
          </p:cNvPr>
          <p:cNvSpPr>
            <a:spLocks noGrp="1"/>
          </p:cNvSpPr>
          <p:nvPr>
            <p:ph type="title"/>
          </p:nvPr>
        </p:nvSpPr>
        <p:spPr/>
        <p:txBody>
          <a:bodyPr>
            <a:normAutofit fontScale="90000"/>
          </a:bodyPr>
          <a:lstStyle/>
          <a:p>
            <a:r>
              <a:rPr lang="en-US" sz="4000" b="1" dirty="0">
                <a:latin typeface="Calibri" panose="020F0502020204030204" pitchFamily="34" charset="0"/>
                <a:ea typeface="Calibri" panose="020F0502020204030204" pitchFamily="34" charset="0"/>
                <a:cs typeface="Arial" panose="020B0604020202020204" pitchFamily="34" charset="0"/>
              </a:rPr>
              <a:t>Approach n.3: The three perceptual processes</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D4F7D3F0-98F6-4CE1-95C3-D3B929BA2F06}"/>
              </a:ext>
            </a:extLst>
          </p:cNvPr>
          <p:cNvSpPr>
            <a:spLocks noGrp="1"/>
          </p:cNvSpPr>
          <p:nvPr>
            <p:ph idx="1"/>
          </p:nvPr>
        </p:nvSpPr>
        <p:spPr>
          <a:xfrm>
            <a:off x="802888" y="1739590"/>
            <a:ext cx="10325360" cy="4432610"/>
          </a:xfrm>
        </p:spPr>
        <p:txBody>
          <a:bodyPr/>
          <a:lstStyle/>
          <a:p>
            <a:pPr marL="0" marR="0" indent="0">
              <a:lnSpc>
                <a:spcPct val="107000"/>
              </a:lnSpc>
              <a:spcBef>
                <a:spcPts val="0"/>
              </a:spcBef>
              <a:spcAft>
                <a:spcPts val="0"/>
              </a:spcAft>
              <a:buNone/>
            </a:pPr>
            <a:r>
              <a:rPr lang="en-US" sz="2400" dirty="0">
                <a:latin typeface="Calibri" panose="020F0502020204030204" pitchFamily="34" charset="0"/>
                <a:ea typeface="Calibri" panose="020F0502020204030204" pitchFamily="34" charset="0"/>
                <a:cs typeface="Arial" panose="020B0604020202020204" pitchFamily="34" charset="0"/>
              </a:rPr>
              <a:t> In marketing, perceptions are more important than reality, because perceptions affect consumers’ actual behavior. </a:t>
            </a:r>
            <a:r>
              <a:rPr lang="en-US" sz="2400" b="1" dirty="0">
                <a:latin typeface="Calibri" panose="020F0502020204030204" pitchFamily="34" charset="0"/>
                <a:ea typeface="Calibri" panose="020F0502020204030204" pitchFamily="34" charset="0"/>
                <a:cs typeface="Arial" panose="020B0604020202020204" pitchFamily="34" charset="0"/>
              </a:rPr>
              <a:t>Perception</a:t>
            </a:r>
            <a:r>
              <a:rPr lang="en-US" sz="2400" dirty="0">
                <a:latin typeface="Calibri" panose="020F0502020204030204" pitchFamily="34" charset="0"/>
                <a:ea typeface="Calibri" panose="020F0502020204030204" pitchFamily="34" charset="0"/>
                <a:cs typeface="Arial" panose="020B0604020202020204" pitchFamily="34" charset="0"/>
              </a:rPr>
              <a:t> is the process by which we select, organize, and interpret information inputs to create a meaningful picture of the world. It depends not only on physical stimuli, but also on the stimuli’s relationship to the surrounding environment and on conditions within each of us. One person might perceive a fast-talking salesperson as aggressive and insincere; another, as intelligent and helpful. Each will respond to the salesperson differently.</a:t>
            </a:r>
          </a:p>
          <a:p>
            <a:pPr marL="0" marR="0">
              <a:lnSpc>
                <a:spcPct val="107000"/>
              </a:lnSpc>
              <a:spcBef>
                <a:spcPts val="0"/>
              </a:spcBef>
              <a:spcAft>
                <a:spcPts val="0"/>
              </a:spcAft>
            </a:pPr>
            <a:r>
              <a:rPr lang="en-US" sz="2400" dirty="0">
                <a:latin typeface="Calibri" panose="020F0502020204030204" pitchFamily="34" charset="0"/>
                <a:ea typeface="Calibri" panose="020F0502020204030204" pitchFamily="34" charset="0"/>
                <a:cs typeface="Arial" panose="020B0604020202020204" pitchFamily="34" charset="0"/>
              </a:rPr>
              <a:t> People emerge with different perceptions of the same object because </a:t>
            </a:r>
            <a:r>
              <a:rPr lang="en-US" sz="2400" b="1" dirty="0">
                <a:latin typeface="Calibri" panose="020F0502020204030204" pitchFamily="34" charset="0"/>
                <a:ea typeface="Calibri" panose="020F0502020204030204" pitchFamily="34" charset="0"/>
                <a:cs typeface="Arial" panose="020B0604020202020204" pitchFamily="34" charset="0"/>
              </a:rPr>
              <a:t>of three perceptual processes</a:t>
            </a:r>
            <a:r>
              <a:rPr lang="en-US" sz="2400" dirty="0">
                <a:latin typeface="Calibri" panose="020F0502020204030204" pitchFamily="34" charset="0"/>
                <a:ea typeface="Calibri" panose="020F0502020204030204" pitchFamily="34" charset="0"/>
                <a:cs typeface="Arial" panose="020B0604020202020204" pitchFamily="34" charset="0"/>
              </a:rPr>
              <a:t>: selective attention, selective distortion, and selective retention.</a:t>
            </a:r>
          </a:p>
          <a:p>
            <a:endParaRPr lang="fr-CA" dirty="0"/>
          </a:p>
        </p:txBody>
      </p:sp>
    </p:spTree>
    <p:extLst>
      <p:ext uri="{BB962C8B-B14F-4D97-AF65-F5344CB8AC3E}">
        <p14:creationId xmlns:p14="http://schemas.microsoft.com/office/powerpoint/2010/main" val="138311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D989E-53B0-4D31-B452-F6D9D4584CE4}"/>
              </a:ext>
            </a:extLst>
          </p:cNvPr>
          <p:cNvSpPr>
            <a:spLocks noGrp="1"/>
          </p:cNvSpPr>
          <p:nvPr>
            <p:ph type="title"/>
          </p:nvPr>
        </p:nvSpPr>
        <p:spPr>
          <a:xfrm>
            <a:off x="802888" y="484632"/>
            <a:ext cx="10325360" cy="541280"/>
          </a:xfrm>
        </p:spPr>
        <p:txBody>
          <a:bodyPr>
            <a:noAutofit/>
          </a:bodyPr>
          <a:lstStyle/>
          <a:p>
            <a:r>
              <a:rPr lang="en-US" sz="4400" b="1" dirty="0">
                <a:latin typeface="Calibri" panose="020F0502020204030204" pitchFamily="34" charset="0"/>
                <a:ea typeface="Calibri" panose="020F0502020204030204" pitchFamily="34" charset="0"/>
                <a:cs typeface="Arial" panose="020B0604020202020204" pitchFamily="34" charset="0"/>
              </a:rPr>
              <a:t>SELECTIVE ATTENTION</a:t>
            </a:r>
            <a:br>
              <a:rPr lang="en-US" sz="4400" dirty="0">
                <a:latin typeface="Calibri" panose="020F0502020204030204" pitchFamily="34" charset="0"/>
                <a:ea typeface="Calibri" panose="020F0502020204030204" pitchFamily="34" charset="0"/>
                <a:cs typeface="Arial" panose="020B0604020202020204" pitchFamily="34" charset="0"/>
              </a:rPr>
            </a:br>
            <a:endParaRPr lang="fr-CA" sz="4400" dirty="0"/>
          </a:p>
        </p:txBody>
      </p:sp>
      <p:sp>
        <p:nvSpPr>
          <p:cNvPr id="3" name="Content Placeholder 2">
            <a:extLst>
              <a:ext uri="{FF2B5EF4-FFF2-40B4-BE49-F238E27FC236}">
                <a16:creationId xmlns:a16="http://schemas.microsoft.com/office/drawing/2014/main" id="{22BFEE82-923F-4164-8C80-112E392A6486}"/>
              </a:ext>
            </a:extLst>
          </p:cNvPr>
          <p:cNvSpPr>
            <a:spLocks noGrp="1"/>
          </p:cNvSpPr>
          <p:nvPr>
            <p:ph idx="1"/>
          </p:nvPr>
        </p:nvSpPr>
        <p:spPr>
          <a:xfrm>
            <a:off x="446049" y="1025912"/>
            <a:ext cx="10682199" cy="5146288"/>
          </a:xfrm>
        </p:spPr>
        <p:txBody>
          <a:bodyPr>
            <a:normAutofit fontScale="92500" lnSpcReduction="20000"/>
          </a:bodyPr>
          <a:lstStyle/>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Attention is the allocation of processing capacity to some stimulus. Voluntary attention is something purposeful; involuntary attention is grabbed by someone or something. It’s estimated that the average person may be exposed to over 1,500 ads or brand communications a day. Because we cannot possibly attend to all these, we screen most stimuli out—a process called</a:t>
            </a:r>
            <a:r>
              <a:rPr lang="en-US" b="1" dirty="0">
                <a:latin typeface="Calibri" panose="020F0502020204030204" pitchFamily="34" charset="0"/>
                <a:ea typeface="Calibri" panose="020F0502020204030204" pitchFamily="34" charset="0"/>
                <a:cs typeface="Arial" panose="020B0604020202020204" pitchFamily="34" charset="0"/>
              </a:rPr>
              <a:t> selective attention.</a:t>
            </a:r>
            <a:r>
              <a:rPr lang="en-US" dirty="0">
                <a:latin typeface="Calibri" panose="020F0502020204030204" pitchFamily="34" charset="0"/>
                <a:ea typeface="Calibri" panose="020F0502020204030204" pitchFamily="34" charset="0"/>
                <a:cs typeface="Arial" panose="020B0604020202020204" pitchFamily="34" charset="0"/>
              </a:rPr>
              <a:t> Selective attention means that marketers must work hard to attract consumers’ notice. The real challenge is to explain which stimuli people will notice. Here are some findings:</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1. </a:t>
            </a:r>
            <a:r>
              <a:rPr lang="en-US" b="1" dirty="0">
                <a:latin typeface="Calibri" panose="020F0502020204030204" pitchFamily="34" charset="0"/>
                <a:ea typeface="Calibri" panose="020F0502020204030204" pitchFamily="34" charset="0"/>
                <a:cs typeface="Arial" panose="020B0604020202020204" pitchFamily="34" charset="0"/>
              </a:rPr>
              <a:t>People are more likely to notice stimuli that relate to a current need</a:t>
            </a:r>
            <a:r>
              <a:rPr lang="en-US" dirty="0">
                <a:latin typeface="Calibri" panose="020F0502020204030204" pitchFamily="34" charset="0"/>
                <a:ea typeface="Calibri" panose="020F0502020204030204" pitchFamily="34" charset="0"/>
                <a:cs typeface="Arial" panose="020B0604020202020204" pitchFamily="34" charset="0"/>
              </a:rPr>
              <a:t>. A person who is motivated to buy a computer will notice computer ads and be less likely to notice DVD ads.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2</a:t>
            </a:r>
            <a:r>
              <a:rPr lang="en-US" b="1" dirty="0">
                <a:latin typeface="Calibri" panose="020F0502020204030204" pitchFamily="34" charset="0"/>
                <a:ea typeface="Calibri" panose="020F0502020204030204" pitchFamily="34" charset="0"/>
                <a:cs typeface="Arial" panose="020B0604020202020204" pitchFamily="34" charset="0"/>
              </a:rPr>
              <a:t>. People are more likely to notice stimuli they anticipate.</a:t>
            </a:r>
            <a:r>
              <a:rPr lang="en-US" dirty="0">
                <a:latin typeface="Calibri" panose="020F0502020204030204" pitchFamily="34" charset="0"/>
                <a:ea typeface="Calibri" panose="020F0502020204030204" pitchFamily="34" charset="0"/>
                <a:cs typeface="Arial" panose="020B0604020202020204" pitchFamily="34" charset="0"/>
              </a:rPr>
              <a:t> You are more likely to notice computers than radios in a computer store because you don’t expect the store to carry radios.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3. </a:t>
            </a:r>
            <a:r>
              <a:rPr lang="en-US" b="1" dirty="0">
                <a:latin typeface="Calibri" panose="020F0502020204030204" pitchFamily="34" charset="0"/>
                <a:ea typeface="Calibri" panose="020F0502020204030204" pitchFamily="34" charset="0"/>
                <a:cs typeface="Arial" panose="020B0604020202020204" pitchFamily="34" charset="0"/>
              </a:rPr>
              <a:t>People are more likely to notice stimuli whose deviations are large in relationship to the normal size of the stimuli</a:t>
            </a:r>
            <a:r>
              <a:rPr lang="en-US" dirty="0">
                <a:latin typeface="Calibri" panose="020F0502020204030204" pitchFamily="34" charset="0"/>
                <a:ea typeface="Calibri" panose="020F0502020204030204" pitchFamily="34" charset="0"/>
                <a:cs typeface="Arial" panose="020B0604020202020204" pitchFamily="34" charset="0"/>
              </a:rPr>
              <a:t>. You are more likely to notice an ad offering $100 off the list price of a computer than one offering $5 off.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Though we screen out much, we are influenced by unexpected stimuli, such as sudden offers in the mail, over the phone, or from a salesperson. Marketers may attempt to promote their offers intrusively in order to bypass selective attention filters.</a:t>
            </a:r>
          </a:p>
          <a:p>
            <a:endParaRPr lang="fr-CA" dirty="0"/>
          </a:p>
        </p:txBody>
      </p:sp>
    </p:spTree>
    <p:extLst>
      <p:ext uri="{BB962C8B-B14F-4D97-AF65-F5344CB8AC3E}">
        <p14:creationId xmlns:p14="http://schemas.microsoft.com/office/powerpoint/2010/main" val="9440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5E5B-269B-440A-99C1-9B37C9753507}"/>
              </a:ext>
            </a:extLst>
          </p:cNvPr>
          <p:cNvSpPr>
            <a:spLocks noGrp="1"/>
          </p:cNvSpPr>
          <p:nvPr>
            <p:ph type="title"/>
          </p:nvPr>
        </p:nvSpPr>
        <p:spPr>
          <a:xfrm>
            <a:off x="892098" y="484632"/>
            <a:ext cx="10236150" cy="808909"/>
          </a:xfrm>
        </p:spPr>
        <p:txBody>
          <a:bodyPr>
            <a:normAutofit fontScale="90000"/>
          </a:bodyPr>
          <a:lstStyle/>
          <a:p>
            <a:r>
              <a:rPr lang="en-US" b="1" dirty="0">
                <a:latin typeface="Calibri" panose="020F0502020204030204" pitchFamily="34" charset="0"/>
                <a:ea typeface="Calibri" panose="020F0502020204030204" pitchFamily="34" charset="0"/>
                <a:cs typeface="Arial" panose="020B0604020202020204" pitchFamily="34" charset="0"/>
              </a:rPr>
              <a:t> SELECTIVE DISTORTION</a:t>
            </a:r>
            <a:r>
              <a:rPr lang="en-US" dirty="0">
                <a:latin typeface="Calibri" panose="020F0502020204030204" pitchFamily="34" charset="0"/>
                <a:ea typeface="Calibri" panose="020F0502020204030204" pitchFamily="34" charset="0"/>
                <a:cs typeface="Arial" panose="020B0604020202020204" pitchFamily="34" charset="0"/>
              </a:rPr>
              <a:t> </a:t>
            </a:r>
            <a:endParaRPr lang="fr-CA" dirty="0"/>
          </a:p>
        </p:txBody>
      </p:sp>
      <p:sp>
        <p:nvSpPr>
          <p:cNvPr id="3" name="Content Placeholder 2">
            <a:extLst>
              <a:ext uri="{FF2B5EF4-FFF2-40B4-BE49-F238E27FC236}">
                <a16:creationId xmlns:a16="http://schemas.microsoft.com/office/drawing/2014/main" id="{5263239E-334B-4523-8F6D-4C22604608AE}"/>
              </a:ext>
            </a:extLst>
          </p:cNvPr>
          <p:cNvSpPr>
            <a:spLocks noGrp="1"/>
          </p:cNvSpPr>
          <p:nvPr>
            <p:ph idx="1"/>
          </p:nvPr>
        </p:nvSpPr>
        <p:spPr>
          <a:xfrm>
            <a:off x="356839" y="1293541"/>
            <a:ext cx="10771409" cy="4878659"/>
          </a:xfrm>
        </p:spPr>
        <p:txBody>
          <a:bodyPr>
            <a:normAutofit fontScale="92500" lnSpcReduction="10000"/>
          </a:bodyPr>
          <a:lstStyle/>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Even noticed stimuli don’t always come across in the way the senders intended. </a:t>
            </a:r>
            <a:r>
              <a:rPr lang="en-US" b="1" dirty="0">
                <a:latin typeface="Calibri" panose="020F0502020204030204" pitchFamily="34" charset="0"/>
                <a:ea typeface="Calibri" panose="020F0502020204030204" pitchFamily="34" charset="0"/>
                <a:cs typeface="Arial" panose="020B0604020202020204" pitchFamily="34" charset="0"/>
              </a:rPr>
              <a:t>Selective distortion</a:t>
            </a:r>
            <a:r>
              <a:rPr lang="en-US" dirty="0">
                <a:latin typeface="Calibri" panose="020F0502020204030204" pitchFamily="34" charset="0"/>
                <a:ea typeface="Calibri" panose="020F0502020204030204" pitchFamily="34" charset="0"/>
                <a:cs typeface="Arial" panose="020B0604020202020204" pitchFamily="34" charset="0"/>
              </a:rPr>
              <a:t> is the tendency to interpret information in a way that fits our preconceptions. Consumers will often distort information to be consistent with prior brand and product beliefs and expectations.</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For a stark demonstration of the power of consumer brand beliefs, consider that in “blind” taste tests, one group of consumers samples a product without knowing which brand it is, while another group knows. Invariably, the groups have different opinions, despite consuming exactly </a:t>
            </a:r>
            <a:r>
              <a:rPr lang="en-US" i="1" dirty="0">
                <a:latin typeface="Calibri" panose="020F0502020204030204" pitchFamily="34" charset="0"/>
                <a:ea typeface="Calibri" panose="020F0502020204030204" pitchFamily="34" charset="0"/>
                <a:cs typeface="Arial" panose="020B0604020202020204" pitchFamily="34" charset="0"/>
              </a:rPr>
              <a:t>the same product.</a:t>
            </a:r>
            <a:r>
              <a:rPr lang="en-US" dirty="0">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When consumers report different opinions of branded and unbranded versions of identical products, it must be the case that their brand and product beliefs, created by whatever means (past experiences, marketing activity for the brand, or the like), have somehow changed their product perceptions. We can find examples with virtually every type of product. When Coors changed its label from “Banquet Beer” to “Original Draft,” consumers claimed the taste had changed even though the formulation had not.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Selective distortion can work to the advantage of marketers with strong brands when consumers distort neutral or ambiguous brand information to make it more positive. In other words, coffee may seem to taste better, a car may seem to drive more smoothly, the wait in a bank line may seem shorter, depending on the brand. </a:t>
            </a:r>
          </a:p>
          <a:p>
            <a:endParaRPr lang="fr-CA" dirty="0"/>
          </a:p>
        </p:txBody>
      </p:sp>
    </p:spTree>
    <p:extLst>
      <p:ext uri="{BB962C8B-B14F-4D97-AF65-F5344CB8AC3E}">
        <p14:creationId xmlns:p14="http://schemas.microsoft.com/office/powerpoint/2010/main" val="1355567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826AC-1186-4D45-A621-45F0AD6B7848}"/>
              </a:ext>
            </a:extLst>
          </p:cNvPr>
          <p:cNvSpPr>
            <a:spLocks noGrp="1"/>
          </p:cNvSpPr>
          <p:nvPr>
            <p:ph type="title"/>
          </p:nvPr>
        </p:nvSpPr>
        <p:spPr/>
        <p:txBody>
          <a:bodyPr/>
          <a:lstStyle/>
          <a:p>
            <a:r>
              <a:rPr lang="en-US" b="1" dirty="0">
                <a:latin typeface="Calibri" panose="020F0502020204030204" pitchFamily="34" charset="0"/>
                <a:ea typeface="Calibri" panose="020F0502020204030204" pitchFamily="34" charset="0"/>
                <a:cs typeface="Arial" panose="020B0604020202020204" pitchFamily="34" charset="0"/>
              </a:rPr>
              <a:t>SELECTIVE RETENTION</a:t>
            </a:r>
            <a:r>
              <a:rPr lang="en-US" dirty="0">
                <a:latin typeface="Calibri" panose="020F0502020204030204" pitchFamily="34" charset="0"/>
                <a:ea typeface="Calibri" panose="020F0502020204030204" pitchFamily="34" charset="0"/>
                <a:cs typeface="Arial" panose="020B0604020202020204" pitchFamily="34" charset="0"/>
              </a:rPr>
              <a:t> </a:t>
            </a:r>
            <a:endParaRPr lang="fr-CA" dirty="0"/>
          </a:p>
        </p:txBody>
      </p:sp>
      <p:sp>
        <p:nvSpPr>
          <p:cNvPr id="3" name="Content Placeholder 2">
            <a:extLst>
              <a:ext uri="{FF2B5EF4-FFF2-40B4-BE49-F238E27FC236}">
                <a16:creationId xmlns:a16="http://schemas.microsoft.com/office/drawing/2014/main" id="{DDD79D83-3770-4BE0-A033-DDD94AD970F5}"/>
              </a:ext>
            </a:extLst>
          </p:cNvPr>
          <p:cNvSpPr>
            <a:spLocks noGrp="1"/>
          </p:cNvSpPr>
          <p:nvPr>
            <p:ph idx="1"/>
          </p:nvPr>
        </p:nvSpPr>
        <p:spPr/>
        <p:txBody>
          <a:bodyPr/>
          <a:lstStyle/>
          <a:p>
            <a:r>
              <a:rPr lang="en-US" dirty="0">
                <a:latin typeface="Calibri" panose="020F0502020204030204" pitchFamily="34" charset="0"/>
                <a:ea typeface="Calibri" panose="020F0502020204030204" pitchFamily="34" charset="0"/>
                <a:cs typeface="Arial" panose="020B0604020202020204" pitchFamily="34" charset="0"/>
              </a:rPr>
              <a:t>Most of us don’t remember much of the information to which we’re exposed, but we do retain information that supports our attitudes and beliefs. Because of </a:t>
            </a:r>
            <a:r>
              <a:rPr lang="en-US" b="1" dirty="0">
                <a:latin typeface="Calibri" panose="020F0502020204030204" pitchFamily="34" charset="0"/>
                <a:ea typeface="Calibri" panose="020F0502020204030204" pitchFamily="34" charset="0"/>
                <a:cs typeface="Arial" panose="020B0604020202020204" pitchFamily="34" charset="0"/>
              </a:rPr>
              <a:t>selective retention</a:t>
            </a:r>
            <a:r>
              <a:rPr lang="en-US" dirty="0">
                <a:latin typeface="Calibri" panose="020F0502020204030204" pitchFamily="34" charset="0"/>
                <a:ea typeface="Calibri" panose="020F0502020204030204" pitchFamily="34" charset="0"/>
                <a:cs typeface="Arial" panose="020B0604020202020204" pitchFamily="34" charset="0"/>
              </a:rPr>
              <a:t>, we’re likely to remember good points about a product we like and forget good points about competing products. Selective retention again works to the advantage of strong brands. It also explains why marketers need to use repetition.</a:t>
            </a:r>
          </a:p>
          <a:p>
            <a:endParaRPr lang="fr-CA" dirty="0"/>
          </a:p>
        </p:txBody>
      </p:sp>
    </p:spTree>
    <p:extLst>
      <p:ext uri="{BB962C8B-B14F-4D97-AF65-F5344CB8AC3E}">
        <p14:creationId xmlns:p14="http://schemas.microsoft.com/office/powerpoint/2010/main" val="4263896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CC67D-A944-4395-A702-14340A8006BB}"/>
              </a:ext>
            </a:extLst>
          </p:cNvPr>
          <p:cNvSpPr>
            <a:spLocks noGrp="1"/>
          </p:cNvSpPr>
          <p:nvPr>
            <p:ph type="title"/>
          </p:nvPr>
        </p:nvSpPr>
        <p:spPr/>
        <p:txBody>
          <a:bodyPr/>
          <a:lstStyle/>
          <a:p>
            <a:r>
              <a:rPr lang="en-US" sz="6600" b="1" dirty="0">
                <a:latin typeface="Calibri" panose="020F0502020204030204" pitchFamily="34" charset="0"/>
                <a:ea typeface="Calibri" panose="020F0502020204030204" pitchFamily="34" charset="0"/>
                <a:cs typeface="Arial" panose="020B0604020202020204" pitchFamily="34" charset="0"/>
              </a:rPr>
              <a:t> SUBLIMINAL PERCEPTION</a:t>
            </a:r>
            <a:r>
              <a:rPr lang="en-US" sz="6600" dirty="0">
                <a:latin typeface="Calibri" panose="020F0502020204030204" pitchFamily="34" charset="0"/>
                <a:ea typeface="Calibri" panose="020F0502020204030204" pitchFamily="34" charset="0"/>
                <a:cs typeface="Arial" panose="020B0604020202020204" pitchFamily="34" charset="0"/>
              </a:rPr>
              <a:t> </a:t>
            </a:r>
            <a:endParaRPr lang="fr-CA" dirty="0"/>
          </a:p>
        </p:txBody>
      </p:sp>
      <p:sp>
        <p:nvSpPr>
          <p:cNvPr id="3" name="Content Placeholder 2">
            <a:extLst>
              <a:ext uri="{FF2B5EF4-FFF2-40B4-BE49-F238E27FC236}">
                <a16:creationId xmlns:a16="http://schemas.microsoft.com/office/drawing/2014/main" id="{C28A1606-9DF0-4BAE-82D0-46F1C2E58BDA}"/>
              </a:ext>
            </a:extLst>
          </p:cNvPr>
          <p:cNvSpPr>
            <a:spLocks noGrp="1"/>
          </p:cNvSpPr>
          <p:nvPr>
            <p:ph idx="1"/>
          </p:nvPr>
        </p:nvSpPr>
        <p:spPr/>
        <p:txBody>
          <a:bodyPr/>
          <a:lstStyle/>
          <a:p>
            <a:r>
              <a:rPr lang="en-US" dirty="0">
                <a:latin typeface="Calibri" panose="020F0502020204030204" pitchFamily="34" charset="0"/>
                <a:ea typeface="Calibri" panose="020F0502020204030204" pitchFamily="34" charset="0"/>
                <a:cs typeface="Arial" panose="020B0604020202020204" pitchFamily="34" charset="0"/>
              </a:rPr>
              <a:t>The selective perception mechanisms require consumers’ active engagement and thought. A topic that has fascinated armchair marketers for ages is </a:t>
            </a:r>
            <a:r>
              <a:rPr lang="en-US" b="1" dirty="0">
                <a:latin typeface="Calibri" panose="020F0502020204030204" pitchFamily="34" charset="0"/>
                <a:ea typeface="Calibri" panose="020F0502020204030204" pitchFamily="34" charset="0"/>
                <a:cs typeface="Arial" panose="020B0604020202020204" pitchFamily="34" charset="0"/>
              </a:rPr>
              <a:t>subliminal perception.</a:t>
            </a:r>
            <a:r>
              <a:rPr lang="en-US" dirty="0">
                <a:latin typeface="Calibri" panose="020F0502020204030204" pitchFamily="34" charset="0"/>
                <a:ea typeface="Calibri" panose="020F0502020204030204" pitchFamily="34" charset="0"/>
                <a:cs typeface="Arial" panose="020B0604020202020204" pitchFamily="34" charset="0"/>
              </a:rPr>
              <a:t> They argue that marketers embed covert, subliminal messages in ads or packaging. Consumers are not consciously aware of them, yet they affect behavior. Although it’s clear that mental processes include many subtle subconscious effects, no evidence supports the notion that marketers can systematically control consumers at that level, especially enough to change moderately important or strongly held beliefs.</a:t>
            </a:r>
          </a:p>
          <a:p>
            <a:endParaRPr lang="fr-CA" dirty="0"/>
          </a:p>
        </p:txBody>
      </p:sp>
    </p:spTree>
    <p:extLst>
      <p:ext uri="{BB962C8B-B14F-4D97-AF65-F5344CB8AC3E}">
        <p14:creationId xmlns:p14="http://schemas.microsoft.com/office/powerpoint/2010/main" val="3019563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C683C-4415-45A4-92BC-6E2E02F37094}"/>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6EA320D6-47DA-4CB1-9E27-88CEC3754457}"/>
              </a:ext>
            </a:extLst>
          </p:cNvPr>
          <p:cNvSpPr>
            <a:spLocks noGrp="1"/>
          </p:cNvSpPr>
          <p:nvPr>
            <p:ph idx="1"/>
          </p:nvPr>
        </p:nvSpPr>
        <p:spPr/>
        <p:txBody>
          <a:bodyPr/>
          <a:lstStyle/>
          <a:p>
            <a:endParaRPr lang="fr-CA"/>
          </a:p>
        </p:txBody>
      </p:sp>
    </p:spTree>
    <p:extLst>
      <p:ext uri="{BB962C8B-B14F-4D97-AF65-F5344CB8AC3E}">
        <p14:creationId xmlns:p14="http://schemas.microsoft.com/office/powerpoint/2010/main" val="15485242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151</TotalTime>
  <Words>2214</Words>
  <Application>Microsoft Office PowerPoint</Application>
  <PresentationFormat>Widescreen</PresentationFormat>
  <Paragraphs>93</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Rockwell</vt:lpstr>
      <vt:lpstr>Rockwell Condensed</vt:lpstr>
      <vt:lpstr>Times New Roman</vt:lpstr>
      <vt:lpstr>Wingdings</vt:lpstr>
      <vt:lpstr>Wood Type</vt:lpstr>
      <vt:lpstr>Internal or psychological factors:  Perception</vt:lpstr>
      <vt:lpstr>PowerPoint Presentation</vt:lpstr>
      <vt:lpstr>CUSTOMER PERCEPTION  </vt:lpstr>
      <vt:lpstr>Approach n.1- The three stages  </vt:lpstr>
      <vt:lpstr>PowerPoint Presentation</vt:lpstr>
      <vt:lpstr>PowerPoint Presentation</vt:lpstr>
      <vt:lpstr>Approach n.2: Cognitive Map </vt:lpstr>
      <vt:lpstr>Approach n.2: Cognitive Map </vt:lpstr>
      <vt:lpstr>Approach n.2: Cognitive Map </vt:lpstr>
      <vt:lpstr>Approach n.3: The three perceptual processes </vt:lpstr>
      <vt:lpstr>SELECTIVE ATTENTION </vt:lpstr>
      <vt:lpstr> SELECTIVE DISTORTION </vt:lpstr>
      <vt:lpstr>SELECTIVE RETENTION </vt:lpstr>
      <vt:lpstr> SUBLIMINAL PERCEPTION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or psychological factors:  </dc:title>
  <dc:creator>Marie Bonard</dc:creator>
  <cp:lastModifiedBy>Marie Bonard</cp:lastModifiedBy>
  <cp:revision>3</cp:revision>
  <dcterms:created xsi:type="dcterms:W3CDTF">2022-04-15T15:06:04Z</dcterms:created>
  <dcterms:modified xsi:type="dcterms:W3CDTF">2022-05-27T07:30:14Z</dcterms:modified>
</cp:coreProperties>
</file>